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8" r:id="rId7"/>
    <p:sldId id="275" r:id="rId8"/>
    <p:sldId id="282" r:id="rId9"/>
    <p:sldId id="283" r:id="rId10"/>
    <p:sldId id="284" r:id="rId11"/>
    <p:sldId id="285" r:id="rId12"/>
    <p:sldId id="260" r:id="rId13"/>
    <p:sldId id="276" r:id="rId14"/>
    <p:sldId id="286" r:id="rId15"/>
    <p:sldId id="261" r:id="rId16"/>
    <p:sldId id="287"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0"/>
    <a:srgbClr val="939598"/>
    <a:srgbClr val="005D32"/>
    <a:srgbClr val="FFA508"/>
    <a:srgbClr val="099FDA"/>
    <a:srgbClr val="022179"/>
    <a:srgbClr val="FF5D04"/>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96166"/>
  </p:normalViewPr>
  <p:slideViewPr>
    <p:cSldViewPr snapToGrid="0">
      <p:cViewPr varScale="1">
        <p:scale>
          <a:sx n="109" d="100"/>
          <a:sy n="109" d="100"/>
        </p:scale>
        <p:origin x="10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a:t>
            </a:fld>
            <a:endParaRPr lang="en-US"/>
          </a:p>
        </p:txBody>
      </p:sp>
    </p:spTree>
    <p:extLst>
      <p:ext uri="{BB962C8B-B14F-4D97-AF65-F5344CB8AC3E}">
        <p14:creationId xmlns:p14="http://schemas.microsoft.com/office/powerpoint/2010/main" val="40376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https://youtu.be/3qhadch9oDo</a:t>
            </a:r>
          </a:p>
        </p:txBody>
      </p:sp>
      <p:sp>
        <p:nvSpPr>
          <p:cNvPr id="4" name="Slide Number Placeholder 3"/>
          <p:cNvSpPr>
            <a:spLocks noGrp="1"/>
          </p:cNvSpPr>
          <p:nvPr>
            <p:ph type="sldNum" sz="quarter" idx="5"/>
          </p:nvPr>
        </p:nvSpPr>
        <p:spPr/>
        <p:txBody>
          <a:bodyPr/>
          <a:lstStyle/>
          <a:p>
            <a:fld id="{2C8B17B9-1356-4741-9359-C59C2FE694AA}" type="slidenum">
              <a:rPr lang="en-US" smtClean="0"/>
              <a:t>10</a:t>
            </a:fld>
            <a:endParaRPr lang="en-US"/>
          </a:p>
        </p:txBody>
      </p:sp>
    </p:spTree>
    <p:extLst>
      <p:ext uri="{BB962C8B-B14F-4D97-AF65-F5344CB8AC3E}">
        <p14:creationId xmlns:p14="http://schemas.microsoft.com/office/powerpoint/2010/main" val="410261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2.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https://www.youtube.com/embed/3qhadch9oDo?feature=oembed" TargetMode="Externa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1.pn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image" Target="../media/image2.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3669475"/>
            <a:ext cx="12192000" cy="2631636"/>
          </a:xfrm>
          <a:prstGeom prst="rect">
            <a:avLst/>
          </a:prstGeom>
          <a:gradFill>
            <a:gsLst>
              <a:gs pos="0">
                <a:srgbClr val="005D32"/>
              </a:gs>
              <a:gs pos="100000">
                <a:srgbClr val="0221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9" name="TextBox 4">
            <a:extLst>
              <a:ext uri="{FF2B5EF4-FFF2-40B4-BE49-F238E27FC236}">
                <a16:creationId xmlns:a16="http://schemas.microsoft.com/office/drawing/2014/main" id="{D4CFFCEB-FB3E-6B5C-53E2-AC30486C4EAB}"/>
              </a:ext>
            </a:extLst>
          </p:cNvPr>
          <p:cNvSpPr txBox="1"/>
          <p:nvPr/>
        </p:nvSpPr>
        <p:spPr>
          <a:xfrm>
            <a:off x="1456267" y="1436874"/>
            <a:ext cx="10167905" cy="654025"/>
          </a:xfrm>
          <a:prstGeom prst="rect">
            <a:avLst/>
          </a:prstGeom>
        </p:spPr>
        <p:txBody>
          <a:bodyPr wrap="square" lIns="0" tIns="0" rIns="0" bIns="0" rtlCol="0" anchor="t">
            <a:spAutoFit/>
          </a:bodyPr>
          <a:lstStyle/>
          <a:p>
            <a:pPr algn="ctr">
              <a:lnSpc>
                <a:spcPts val="5184"/>
              </a:lnSpc>
            </a:pPr>
            <a:r>
              <a:rPr lang="en-US" sz="4000" dirty="0">
                <a:solidFill>
                  <a:srgbClr val="005D32"/>
                </a:solidFill>
                <a:latin typeface="Poppins"/>
              </a:rPr>
              <a:t>TO LEARN ABOUT INTERSECTIONALITY</a:t>
            </a:r>
          </a:p>
        </p:txBody>
      </p:sp>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p:blipFill>
        <p:spPr>
          <a:xfrm>
            <a:off x="680671" y="2409727"/>
            <a:ext cx="2916399" cy="2916399"/>
          </a:xfrm>
          <a:prstGeom prst="rect">
            <a:avLst/>
          </a:prstGeom>
          <a:effectLst>
            <a:glow rad="150533">
              <a:schemeClr val="bg1">
                <a:alpha val="40000"/>
              </a:schemeClr>
            </a:glow>
          </a:effectLst>
        </p:spPr>
      </p:pic>
      <p:pic>
        <p:nvPicPr>
          <p:cNvPr id="2" name="Picture 1">
            <a:extLst>
              <a:ext uri="{FF2B5EF4-FFF2-40B4-BE49-F238E27FC236}">
                <a16:creationId xmlns:a16="http://schemas.microsoft.com/office/drawing/2014/main" id="{8D5D8EB0-3413-8924-5146-4C6435DFD1F0}"/>
              </a:ext>
            </a:extLst>
          </p:cNvPr>
          <p:cNvPicPr>
            <a:picLocks noChangeAspect="1"/>
          </p:cNvPicPr>
          <p:nvPr/>
        </p:nvPicPr>
        <p:blipFill>
          <a:blip r:embed="rId4"/>
          <a:srcRect/>
          <a:stretch/>
        </p:blipFill>
        <p:spPr>
          <a:xfrm>
            <a:off x="3644900" y="529709"/>
            <a:ext cx="4902200" cy="673100"/>
          </a:xfrm>
          <a:prstGeom prst="rect">
            <a:avLst/>
          </a:prstGeom>
        </p:spPr>
      </p:pic>
      <p:pic>
        <p:nvPicPr>
          <p:cNvPr id="8" name="Picture 7">
            <a:extLst>
              <a:ext uri="{FF2B5EF4-FFF2-40B4-BE49-F238E27FC236}">
                <a16:creationId xmlns:a16="http://schemas.microsoft.com/office/drawing/2014/main" id="{99D5A487-4F20-8F1A-5AD3-208906EEADCA}"/>
              </a:ext>
            </a:extLst>
          </p:cNvPr>
          <p:cNvPicPr>
            <a:picLocks noChangeAspect="1"/>
          </p:cNvPicPr>
          <p:nvPr/>
        </p:nvPicPr>
        <p:blipFill rotWithShape="1">
          <a:blip r:embed="rId5">
            <a:alphaModFix amt="41000"/>
          </a:blip>
          <a:srcRect t="1" b="45453"/>
          <a:stretch/>
        </p:blipFill>
        <p:spPr>
          <a:xfrm>
            <a:off x="2834833" y="4858459"/>
            <a:ext cx="3297491" cy="1442652"/>
          </a:xfrm>
          <a:prstGeom prst="rect">
            <a:avLst/>
          </a:prstGeom>
        </p:spPr>
      </p:pic>
      <p:pic>
        <p:nvPicPr>
          <p:cNvPr id="12" name="Picture 11">
            <a:extLst>
              <a:ext uri="{FF2B5EF4-FFF2-40B4-BE49-F238E27FC236}">
                <a16:creationId xmlns:a16="http://schemas.microsoft.com/office/drawing/2014/main" id="{272C73EB-A34F-17EE-B7CF-A26A3E3BAE34}"/>
              </a:ext>
            </a:extLst>
          </p:cNvPr>
          <p:cNvPicPr>
            <a:picLocks noChangeAspect="1"/>
          </p:cNvPicPr>
          <p:nvPr/>
        </p:nvPicPr>
        <p:blipFill>
          <a:blip r:embed="rId6">
            <a:alphaModFix/>
          </a:blip>
          <a:stretch>
            <a:fillRect/>
          </a:stretch>
        </p:blipFill>
        <p:spPr>
          <a:xfrm>
            <a:off x="5426361" y="2201276"/>
            <a:ext cx="6178949" cy="3124850"/>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9608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5D32"/>
                </a:solidFill>
                <a:latin typeface="Poppins" pitchFamily="2" charset="77"/>
                <a:cs typeface="Poppins" pitchFamily="2" charset="77"/>
              </a:rPr>
              <a:t>WHY IS INTERSECTIONALITY IMPORTANT?</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5" name="Picture 4" descr="G:\DESIGN\GRAFICRIVER\MY CREATION\2016\01_Rockefeller Creative PowerPoint Template\macbookpro.png">
            <a:extLst>
              <a:ext uri="{FF2B5EF4-FFF2-40B4-BE49-F238E27FC236}">
                <a16:creationId xmlns:a16="http://schemas.microsoft.com/office/drawing/2014/main" id="{C5610827-D81C-6EB1-2B77-610D4B369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descr="Users with solid fill">
            <a:extLst>
              <a:ext uri="{FF2B5EF4-FFF2-40B4-BE49-F238E27FC236}">
                <a16:creationId xmlns:a16="http://schemas.microsoft.com/office/drawing/2014/main" id="{C115F788-575F-F446-DAE4-672A973338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7393" y="642929"/>
            <a:ext cx="914400" cy="914400"/>
          </a:xfrm>
          <a:prstGeom prst="rect">
            <a:avLst/>
          </a:prstGeom>
        </p:spPr>
      </p:pic>
      <p:pic>
        <p:nvPicPr>
          <p:cNvPr id="3" name="Online Media 6" title="What is Intersectionality and Why is it Important?">
            <a:hlinkClick r:id="" action="ppaction://media"/>
            <a:extLst>
              <a:ext uri="{FF2B5EF4-FFF2-40B4-BE49-F238E27FC236}">
                <a16:creationId xmlns:a16="http://schemas.microsoft.com/office/drawing/2014/main" id="{AA64CA94-2B43-1F81-243E-E5FF52EE2147}"/>
              </a:ext>
            </a:extLst>
          </p:cNvPr>
          <p:cNvPicPr>
            <a:picLocks noRot="1" noChangeAspect="1"/>
          </p:cNvPicPr>
          <p:nvPr>
            <a:videoFile r:link="rId1"/>
          </p:nvPr>
        </p:nvPicPr>
        <p:blipFill>
          <a:blip r:embed="rId9"/>
          <a:stretch>
            <a:fillRect/>
          </a:stretch>
        </p:blipFill>
        <p:spPr>
          <a:xfrm>
            <a:off x="2811523" y="1876995"/>
            <a:ext cx="6059345" cy="3783446"/>
          </a:xfrm>
          <a:prstGeom prst="rect">
            <a:avLst/>
          </a:prstGeom>
        </p:spPr>
      </p:pic>
    </p:spTree>
    <p:extLst>
      <p:ext uri="{BB962C8B-B14F-4D97-AF65-F5344CB8AC3E}">
        <p14:creationId xmlns:p14="http://schemas.microsoft.com/office/powerpoint/2010/main" val="10707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4C207BE-4EE7-ABB4-51BB-50883005F82C}"/>
              </a:ext>
            </a:extLst>
          </p:cNvPr>
          <p:cNvSpPr/>
          <p:nvPr/>
        </p:nvSpPr>
        <p:spPr>
          <a:xfrm>
            <a:off x="0" y="0"/>
            <a:ext cx="4498005" cy="6284854"/>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357461" y="3187082"/>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1887155" y="2264197"/>
            <a:ext cx="723695" cy="668028"/>
            <a:chOff x="8418513" y="1203325"/>
            <a:chExt cx="185737" cy="171450"/>
          </a:xfrm>
          <a:solidFill>
            <a:schemeClr val="bg1"/>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2"/>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4975761" y="1706679"/>
            <a:ext cx="6852062" cy="1093248"/>
          </a:xfrm>
          <a:prstGeom prst="rect">
            <a:avLst/>
          </a:prstGeom>
          <a:solidFill>
            <a:srgbClr val="005D32"/>
          </a:solidFill>
        </p:spPr>
        <p:txBody>
          <a:bodyPr wrap="square" lIns="91440" tIns="91440" rIns="91440" bIns="91440" rtlCol="0" anchor="t">
            <a:spAutoFit/>
          </a:bodyPr>
          <a:lstStyle/>
          <a:p>
            <a:pPr algn="r">
              <a:lnSpc>
                <a:spcPts val="3540"/>
              </a:lnSpc>
            </a:pPr>
            <a:r>
              <a:rPr lang="en-US" sz="3200" dirty="0">
                <a:solidFill>
                  <a:schemeClr val="bg1"/>
                </a:solidFill>
                <a:latin typeface="Poppins"/>
              </a:rPr>
              <a:t>Why is it important to recognize our own privileged identities?</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3"/>
          <a:srcRect/>
          <a:stretch/>
        </p:blipFill>
        <p:spPr>
          <a:xfrm>
            <a:off x="8882746" y="209633"/>
            <a:ext cx="3155695" cy="433295"/>
          </a:xfrm>
          <a:prstGeom prst="rect">
            <a:avLst/>
          </a:prstGeom>
        </p:spPr>
      </p:pic>
      <p:sp>
        <p:nvSpPr>
          <p:cNvPr id="4" name="TextBox 2">
            <a:extLst>
              <a:ext uri="{FF2B5EF4-FFF2-40B4-BE49-F238E27FC236}">
                <a16:creationId xmlns:a16="http://schemas.microsoft.com/office/drawing/2014/main" id="{846342F0-F3C5-A3CE-FF83-0034DC306BAA}"/>
              </a:ext>
            </a:extLst>
          </p:cNvPr>
          <p:cNvSpPr txBox="1"/>
          <p:nvPr/>
        </p:nvSpPr>
        <p:spPr>
          <a:xfrm>
            <a:off x="4975761" y="3060466"/>
            <a:ext cx="6852062" cy="1093248"/>
          </a:xfrm>
          <a:prstGeom prst="rect">
            <a:avLst/>
          </a:prstGeom>
          <a:solidFill>
            <a:srgbClr val="005D32">
              <a:alpha val="80000"/>
            </a:srgbClr>
          </a:solidFill>
        </p:spPr>
        <p:txBody>
          <a:bodyPr wrap="square" lIns="91440" tIns="91440" rIns="91440" bIns="91440" rtlCol="0" anchor="t">
            <a:spAutoFit/>
          </a:bodyPr>
          <a:lstStyle/>
          <a:p>
            <a:pPr algn="ctr">
              <a:lnSpc>
                <a:spcPts val="3540"/>
              </a:lnSpc>
            </a:pPr>
            <a:r>
              <a:rPr lang="en-US" sz="3200" dirty="0">
                <a:solidFill>
                  <a:schemeClr val="bg1"/>
                </a:solidFill>
                <a:latin typeface="Poppins"/>
              </a:rPr>
              <a:t>How can you use your privileged identities to speak up for others?</a:t>
            </a:r>
          </a:p>
        </p:txBody>
      </p:sp>
      <p:sp>
        <p:nvSpPr>
          <p:cNvPr id="6" name="TextBox 2">
            <a:extLst>
              <a:ext uri="{FF2B5EF4-FFF2-40B4-BE49-F238E27FC236}">
                <a16:creationId xmlns:a16="http://schemas.microsoft.com/office/drawing/2014/main" id="{5B829AA6-AE8A-A6A3-0238-F9AA9DD8A602}"/>
              </a:ext>
            </a:extLst>
          </p:cNvPr>
          <p:cNvSpPr txBox="1"/>
          <p:nvPr/>
        </p:nvSpPr>
        <p:spPr>
          <a:xfrm>
            <a:off x="4975761" y="4461754"/>
            <a:ext cx="6852062" cy="1093248"/>
          </a:xfrm>
          <a:prstGeom prst="rect">
            <a:avLst/>
          </a:prstGeom>
          <a:solidFill>
            <a:srgbClr val="005D32">
              <a:alpha val="60000"/>
            </a:srgbClr>
          </a:solidFill>
        </p:spPr>
        <p:txBody>
          <a:bodyPr wrap="square" lIns="91440" tIns="91440" rIns="91440" bIns="91440" rtlCol="0" anchor="t">
            <a:spAutoFit/>
          </a:bodyPr>
          <a:lstStyle/>
          <a:p>
            <a:pPr algn="r">
              <a:lnSpc>
                <a:spcPts val="3540"/>
              </a:lnSpc>
            </a:pPr>
            <a:r>
              <a:rPr lang="en-US" sz="3200" dirty="0">
                <a:solidFill>
                  <a:schemeClr val="bg1"/>
                </a:solidFill>
                <a:latin typeface="Poppins"/>
              </a:rPr>
              <a:t>How can you practice being an intersectional feminist?</a:t>
            </a:r>
          </a:p>
        </p:txBody>
      </p:sp>
    </p:spTree>
    <p:extLst>
      <p:ext uri="{BB962C8B-B14F-4D97-AF65-F5344CB8AC3E}">
        <p14:creationId xmlns:p14="http://schemas.microsoft.com/office/powerpoint/2010/main" val="37625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46957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5D32"/>
                </a:solidFill>
                <a:latin typeface="Poppins" pitchFamily="2" charset="77"/>
                <a:cs typeface="Poppins" pitchFamily="2" charset="77"/>
              </a:rPr>
              <a:t>MAKE A CHOICE!</a:t>
            </a:r>
          </a:p>
        </p:txBody>
      </p:sp>
      <p:sp>
        <p:nvSpPr>
          <p:cNvPr id="9" name="TextBox 2">
            <a:extLst>
              <a:ext uri="{FF2B5EF4-FFF2-40B4-BE49-F238E27FC236}">
                <a16:creationId xmlns:a16="http://schemas.microsoft.com/office/drawing/2014/main" id="{B3E17B60-00AF-F10E-BC0F-FE7F064BED9B}"/>
              </a:ext>
            </a:extLst>
          </p:cNvPr>
          <p:cNvSpPr txBox="1"/>
          <p:nvPr/>
        </p:nvSpPr>
        <p:spPr>
          <a:xfrm>
            <a:off x="838200" y="1661722"/>
            <a:ext cx="10737966" cy="3922869"/>
          </a:xfrm>
          <a:prstGeom prst="rect">
            <a:avLst/>
          </a:prstGeom>
        </p:spPr>
        <p:txBody>
          <a:bodyPr wrap="square" lIns="0" tIns="0" rIns="0" bIns="0" rtlCol="0" anchor="t">
            <a:spAutoFit/>
          </a:bodyPr>
          <a:lstStyle/>
          <a:p>
            <a:pPr marL="842645" lvl="1" indent="-421005">
              <a:lnSpc>
                <a:spcPts val="3414"/>
              </a:lnSpc>
              <a:buFont typeface="Arial"/>
              <a:buChar char="•"/>
            </a:pPr>
            <a:r>
              <a:rPr lang="en-US" sz="2800" dirty="0">
                <a:solidFill>
                  <a:srgbClr val="939598"/>
                </a:solidFill>
                <a:latin typeface="Poppins"/>
              </a:rPr>
              <a:t>Making a choice to learn about your identity is important because it will give you a better view of how you and others experience the world. </a:t>
            </a:r>
            <a:endParaRPr lang="en-US" sz="2800" dirty="0">
              <a:solidFill>
                <a:srgbClr val="939598"/>
              </a:solidFill>
            </a:endParaRPr>
          </a:p>
          <a:p>
            <a:pPr marL="842645" lvl="1" indent="-421005">
              <a:lnSpc>
                <a:spcPts val="3414"/>
              </a:lnSpc>
              <a:buFont typeface="Arial"/>
              <a:buChar char="•"/>
            </a:pPr>
            <a:r>
              <a:rPr lang="en-US" sz="2800" dirty="0">
                <a:solidFill>
                  <a:srgbClr val="939598"/>
                </a:solidFill>
                <a:latin typeface="Poppins"/>
              </a:rPr>
              <a:t>By learning about intersectionality, you can create a better understanding that sometimes people may be placed at a disadvantage because they hold different identities. </a:t>
            </a:r>
            <a:endParaRPr lang="en-US" sz="2800" dirty="0">
              <a:solidFill>
                <a:srgbClr val="939598"/>
              </a:solidFill>
              <a:latin typeface="Poppins"/>
              <a:cs typeface="Poppins"/>
            </a:endParaRPr>
          </a:p>
          <a:p>
            <a:pPr marL="842645" lvl="1" indent="-421005" algn="l">
              <a:lnSpc>
                <a:spcPts val="3414"/>
              </a:lnSpc>
              <a:buFont typeface="Arial"/>
              <a:buChar char="•"/>
            </a:pPr>
            <a:r>
              <a:rPr lang="en-US" sz="2800" dirty="0">
                <a:solidFill>
                  <a:srgbClr val="939598"/>
                </a:solidFill>
                <a:latin typeface="Poppins"/>
              </a:rPr>
              <a:t>You will get to learn that in order to bring equality you must work through all issues.</a:t>
            </a:r>
            <a:endParaRPr lang="en-US" sz="2800" dirty="0">
              <a:solidFill>
                <a:srgbClr val="939598"/>
              </a:solidFill>
              <a:latin typeface="Poppins"/>
              <a:cs typeface="Poppins"/>
            </a:endParaRP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2" name="Graphic 1" descr="Signpost with solid fill">
            <a:extLst>
              <a:ext uri="{FF2B5EF4-FFF2-40B4-BE49-F238E27FC236}">
                <a16:creationId xmlns:a16="http://schemas.microsoft.com/office/drawing/2014/main" id="{80C0906D-F8E9-4C1F-0CD6-3482B57B38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502" y="613387"/>
            <a:ext cx="914400" cy="914400"/>
          </a:xfrm>
          <a:prstGeom prst="rect">
            <a:avLst/>
          </a:prstGeom>
        </p:spPr>
      </p:pic>
    </p:spTree>
    <p:extLst>
      <p:ext uri="{BB962C8B-B14F-4D97-AF65-F5344CB8AC3E}">
        <p14:creationId xmlns:p14="http://schemas.microsoft.com/office/powerpoint/2010/main" val="276533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46957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5D32"/>
                </a:solidFill>
                <a:latin typeface="Poppins" pitchFamily="2" charset="77"/>
                <a:cs typeface="Poppins" pitchFamily="2" charset="77"/>
              </a:rPr>
              <a:t>CHECK OUT</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6" name="TextBox 5">
            <a:extLst>
              <a:ext uri="{FF2B5EF4-FFF2-40B4-BE49-F238E27FC236}">
                <a16:creationId xmlns:a16="http://schemas.microsoft.com/office/drawing/2014/main" id="{C2E4923F-BC91-BB20-90B7-35C89A9D9626}"/>
              </a:ext>
            </a:extLst>
          </p:cNvPr>
          <p:cNvSpPr txBox="1"/>
          <p:nvPr/>
        </p:nvSpPr>
        <p:spPr>
          <a:xfrm>
            <a:off x="1686298" y="1441350"/>
            <a:ext cx="7386452" cy="584775"/>
          </a:xfrm>
          <a:prstGeom prst="rect">
            <a:avLst/>
          </a:prstGeom>
          <a:noFill/>
        </p:spPr>
        <p:txBody>
          <a:bodyPr wrap="square" rtlCol="0">
            <a:spAutoFit/>
          </a:bodyPr>
          <a:lstStyle/>
          <a:p>
            <a:r>
              <a:rPr lang="en-US" sz="3200" dirty="0">
                <a:solidFill>
                  <a:srgbClr val="939598"/>
                </a:solidFill>
                <a:latin typeface="Poppins" pitchFamily="2" charset="77"/>
                <a:cs typeface="Poppins" pitchFamily="2" charset="77"/>
              </a:rPr>
              <a:t>What will you do for yourself today?</a:t>
            </a:r>
          </a:p>
        </p:txBody>
      </p:sp>
      <p:pic>
        <p:nvPicPr>
          <p:cNvPr id="7" name="Graphic 6" descr="Checkbox Checked with solid fill">
            <a:extLst>
              <a:ext uri="{FF2B5EF4-FFF2-40B4-BE49-F238E27FC236}">
                <a16:creationId xmlns:a16="http://schemas.microsoft.com/office/drawing/2014/main" id="{132366E3-83D1-0A15-67FD-E904011F5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898" y="679824"/>
            <a:ext cx="914400" cy="914400"/>
          </a:xfrm>
          <a:prstGeom prst="rect">
            <a:avLst/>
          </a:prstGeom>
        </p:spPr>
      </p:pic>
      <p:pic>
        <p:nvPicPr>
          <p:cNvPr id="8" name="Picture 5">
            <a:extLst>
              <a:ext uri="{FF2B5EF4-FFF2-40B4-BE49-F238E27FC236}">
                <a16:creationId xmlns:a16="http://schemas.microsoft.com/office/drawing/2014/main" id="{67D6DD1C-64D1-5412-93C7-DB5E27D161F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874">
            <a:off x="8392753" y="4451494"/>
            <a:ext cx="1544472" cy="665527"/>
          </a:xfrm>
          <a:prstGeom prst="rect">
            <a:avLst/>
          </a:prstGeom>
        </p:spPr>
      </p:pic>
      <p:pic>
        <p:nvPicPr>
          <p:cNvPr id="10" name="Picture 6">
            <a:extLst>
              <a:ext uri="{FF2B5EF4-FFF2-40B4-BE49-F238E27FC236}">
                <a16:creationId xmlns:a16="http://schemas.microsoft.com/office/drawing/2014/main" id="{780C7AEF-2EE6-929B-117E-609A4D9EA1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53761" y="4195394"/>
            <a:ext cx="1794321" cy="1177727"/>
          </a:xfrm>
          <a:prstGeom prst="rect">
            <a:avLst/>
          </a:prstGeom>
        </p:spPr>
      </p:pic>
      <p:pic>
        <p:nvPicPr>
          <p:cNvPr id="11" name="Picture 7">
            <a:extLst>
              <a:ext uri="{FF2B5EF4-FFF2-40B4-BE49-F238E27FC236}">
                <a16:creationId xmlns:a16="http://schemas.microsoft.com/office/drawing/2014/main" id="{3CED7FF4-46E1-F358-6C7E-A5916DF717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5689" y="2317320"/>
            <a:ext cx="1509659" cy="875602"/>
          </a:xfrm>
          <a:prstGeom prst="rect">
            <a:avLst/>
          </a:prstGeom>
        </p:spPr>
      </p:pic>
      <p:pic>
        <p:nvPicPr>
          <p:cNvPr id="12" name="Picture 8">
            <a:extLst>
              <a:ext uri="{FF2B5EF4-FFF2-40B4-BE49-F238E27FC236}">
                <a16:creationId xmlns:a16="http://schemas.microsoft.com/office/drawing/2014/main" id="{C64A5790-B42C-7CEB-428E-A4BD301D733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013960" y="2265494"/>
            <a:ext cx="1075556" cy="1059912"/>
          </a:xfrm>
          <a:prstGeom prst="rect">
            <a:avLst/>
          </a:prstGeom>
        </p:spPr>
      </p:pic>
      <p:pic>
        <p:nvPicPr>
          <p:cNvPr id="13" name="Picture 9">
            <a:extLst>
              <a:ext uri="{FF2B5EF4-FFF2-40B4-BE49-F238E27FC236}">
                <a16:creationId xmlns:a16="http://schemas.microsoft.com/office/drawing/2014/main" id="{D05A7A07-1853-5382-D993-A960FA5351D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31062">
            <a:off x="2505786" y="4193207"/>
            <a:ext cx="949980" cy="1182101"/>
          </a:xfrm>
          <a:prstGeom prst="rect">
            <a:avLst/>
          </a:prstGeom>
        </p:spPr>
      </p:pic>
      <p:pic>
        <p:nvPicPr>
          <p:cNvPr id="14" name="Picture 10">
            <a:extLst>
              <a:ext uri="{FF2B5EF4-FFF2-40B4-BE49-F238E27FC236}">
                <a16:creationId xmlns:a16="http://schemas.microsoft.com/office/drawing/2014/main" id="{2E947C1E-AD46-C888-618F-865A4BE7428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24127">
            <a:off x="5576457" y="2362334"/>
            <a:ext cx="934116" cy="1033730"/>
          </a:xfrm>
          <a:prstGeom prst="rect">
            <a:avLst/>
          </a:prstGeom>
        </p:spPr>
      </p:pic>
      <p:sp>
        <p:nvSpPr>
          <p:cNvPr id="15" name="TextBox 11">
            <a:extLst>
              <a:ext uri="{FF2B5EF4-FFF2-40B4-BE49-F238E27FC236}">
                <a16:creationId xmlns:a16="http://schemas.microsoft.com/office/drawing/2014/main" id="{01C13C23-61EA-99EC-319F-F1463893E2DC}"/>
              </a:ext>
            </a:extLst>
          </p:cNvPr>
          <p:cNvSpPr txBox="1"/>
          <p:nvPr/>
        </p:nvSpPr>
        <p:spPr>
          <a:xfrm>
            <a:off x="8132015" y="5571618"/>
            <a:ext cx="2065949" cy="355097"/>
          </a:xfrm>
          <a:prstGeom prst="rect">
            <a:avLst/>
          </a:prstGeom>
        </p:spPr>
        <p:txBody>
          <a:bodyPr wrap="square" lIns="0" tIns="0" rIns="0" bIns="0" rtlCol="0" anchor="t">
            <a:spAutoFit/>
          </a:bodyPr>
          <a:lstStyle/>
          <a:p>
            <a:pPr algn="ctr">
              <a:lnSpc>
                <a:spcPts val="2593"/>
              </a:lnSpc>
            </a:pPr>
            <a:r>
              <a:rPr lang="en-US" sz="2730" dirty="0">
                <a:solidFill>
                  <a:srgbClr val="002575"/>
                </a:solidFill>
                <a:latin typeface="Poppins"/>
              </a:rPr>
              <a:t>Take a Nap</a:t>
            </a:r>
          </a:p>
        </p:txBody>
      </p:sp>
      <p:sp>
        <p:nvSpPr>
          <p:cNvPr id="16" name="TextBox 12">
            <a:extLst>
              <a:ext uri="{FF2B5EF4-FFF2-40B4-BE49-F238E27FC236}">
                <a16:creationId xmlns:a16="http://schemas.microsoft.com/office/drawing/2014/main" id="{27A30209-1E94-746F-1093-B1378E9C1DDA}"/>
              </a:ext>
            </a:extLst>
          </p:cNvPr>
          <p:cNvSpPr txBox="1"/>
          <p:nvPr/>
        </p:nvSpPr>
        <p:spPr>
          <a:xfrm>
            <a:off x="4836548" y="5571618"/>
            <a:ext cx="2428747" cy="355097"/>
          </a:xfrm>
          <a:prstGeom prst="rect">
            <a:avLst/>
          </a:prstGeom>
        </p:spPr>
        <p:txBody>
          <a:bodyPr wrap="square" lIns="0" tIns="0" rIns="0" bIns="0" rtlCol="0" anchor="t">
            <a:spAutoFit/>
          </a:bodyPr>
          <a:lstStyle/>
          <a:p>
            <a:pPr algn="ctr">
              <a:lnSpc>
                <a:spcPts val="2593"/>
              </a:lnSpc>
            </a:pPr>
            <a:r>
              <a:rPr lang="en-US" sz="2730" dirty="0">
                <a:solidFill>
                  <a:srgbClr val="002575"/>
                </a:solidFill>
                <a:latin typeface="Poppins"/>
              </a:rPr>
              <a:t>Enjoy Nature</a:t>
            </a:r>
          </a:p>
        </p:txBody>
      </p:sp>
      <p:sp>
        <p:nvSpPr>
          <p:cNvPr id="17" name="TextBox 13">
            <a:extLst>
              <a:ext uri="{FF2B5EF4-FFF2-40B4-BE49-F238E27FC236}">
                <a16:creationId xmlns:a16="http://schemas.microsoft.com/office/drawing/2014/main" id="{2A8A2F8C-9D8A-64FC-2F46-46E424F26FFD}"/>
              </a:ext>
            </a:extLst>
          </p:cNvPr>
          <p:cNvSpPr txBox="1"/>
          <p:nvPr/>
        </p:nvSpPr>
        <p:spPr>
          <a:xfrm>
            <a:off x="1218764" y="3516510"/>
            <a:ext cx="2143509" cy="357790"/>
          </a:xfrm>
          <a:prstGeom prst="rect">
            <a:avLst/>
          </a:prstGeom>
        </p:spPr>
        <p:txBody>
          <a:bodyPr wrap="square" lIns="0" tIns="0" rIns="0" bIns="0" rtlCol="0" anchor="t">
            <a:spAutoFit/>
          </a:bodyPr>
          <a:lstStyle/>
          <a:p>
            <a:pPr algn="ctr">
              <a:lnSpc>
                <a:spcPts val="2593"/>
              </a:lnSpc>
            </a:pPr>
            <a:r>
              <a:rPr lang="en-US" sz="2800" dirty="0">
                <a:solidFill>
                  <a:srgbClr val="002575"/>
                </a:solidFill>
                <a:latin typeface="Poppins"/>
              </a:rPr>
              <a:t>Take a Bath</a:t>
            </a:r>
          </a:p>
        </p:txBody>
      </p:sp>
      <p:sp>
        <p:nvSpPr>
          <p:cNvPr id="18" name="TextBox 14">
            <a:extLst>
              <a:ext uri="{FF2B5EF4-FFF2-40B4-BE49-F238E27FC236}">
                <a16:creationId xmlns:a16="http://schemas.microsoft.com/office/drawing/2014/main" id="{9F1E056C-A845-5AAD-6477-082D0DBD019D}"/>
              </a:ext>
            </a:extLst>
          </p:cNvPr>
          <p:cNvSpPr txBox="1"/>
          <p:nvPr/>
        </p:nvSpPr>
        <p:spPr>
          <a:xfrm>
            <a:off x="8411426" y="3516510"/>
            <a:ext cx="2280625" cy="357790"/>
          </a:xfrm>
          <a:prstGeom prst="rect">
            <a:avLst/>
          </a:prstGeom>
        </p:spPr>
        <p:txBody>
          <a:bodyPr wrap="square" lIns="0" tIns="0" rIns="0" bIns="0" rtlCol="0" anchor="t">
            <a:spAutoFit/>
          </a:bodyPr>
          <a:lstStyle/>
          <a:p>
            <a:pPr algn="ctr">
              <a:lnSpc>
                <a:spcPts val="2593"/>
              </a:lnSpc>
            </a:pPr>
            <a:r>
              <a:rPr lang="en-US" sz="2800" dirty="0">
                <a:solidFill>
                  <a:srgbClr val="002575"/>
                </a:solidFill>
                <a:latin typeface="Poppins"/>
              </a:rPr>
              <a:t>Read a Book</a:t>
            </a:r>
          </a:p>
        </p:txBody>
      </p:sp>
      <p:sp>
        <p:nvSpPr>
          <p:cNvPr id="19" name="TextBox 15">
            <a:extLst>
              <a:ext uri="{FF2B5EF4-FFF2-40B4-BE49-F238E27FC236}">
                <a16:creationId xmlns:a16="http://schemas.microsoft.com/office/drawing/2014/main" id="{170E2088-CF02-531C-9D30-3EB6A165C6AD}"/>
              </a:ext>
            </a:extLst>
          </p:cNvPr>
          <p:cNvSpPr txBox="1"/>
          <p:nvPr/>
        </p:nvSpPr>
        <p:spPr>
          <a:xfrm>
            <a:off x="1786384" y="5570271"/>
            <a:ext cx="2268000" cy="357790"/>
          </a:xfrm>
          <a:prstGeom prst="rect">
            <a:avLst/>
          </a:prstGeom>
        </p:spPr>
        <p:txBody>
          <a:bodyPr wrap="square" lIns="0" tIns="0" rIns="0" bIns="0" rtlCol="0" anchor="t">
            <a:spAutoFit/>
          </a:bodyPr>
          <a:lstStyle/>
          <a:p>
            <a:pPr algn="ctr">
              <a:lnSpc>
                <a:spcPts val="2593"/>
              </a:lnSpc>
            </a:pPr>
            <a:r>
              <a:rPr lang="en-US" sz="2800" dirty="0">
                <a:solidFill>
                  <a:srgbClr val="002575"/>
                </a:solidFill>
                <a:latin typeface="Poppins"/>
              </a:rPr>
              <a:t>Call a Friend</a:t>
            </a:r>
          </a:p>
        </p:txBody>
      </p:sp>
      <p:sp>
        <p:nvSpPr>
          <p:cNvPr id="20" name="TextBox 16">
            <a:extLst>
              <a:ext uri="{FF2B5EF4-FFF2-40B4-BE49-F238E27FC236}">
                <a16:creationId xmlns:a16="http://schemas.microsoft.com/office/drawing/2014/main" id="{5FFEBC02-A9D2-2A0C-6402-FC45F5A281DD}"/>
              </a:ext>
            </a:extLst>
          </p:cNvPr>
          <p:cNvSpPr txBox="1"/>
          <p:nvPr/>
        </p:nvSpPr>
        <p:spPr>
          <a:xfrm>
            <a:off x="4687411" y="3516510"/>
            <a:ext cx="2712208" cy="357790"/>
          </a:xfrm>
          <a:prstGeom prst="rect">
            <a:avLst/>
          </a:prstGeom>
        </p:spPr>
        <p:txBody>
          <a:bodyPr wrap="square" lIns="0" tIns="0" rIns="0" bIns="0" rtlCol="0" anchor="t">
            <a:spAutoFit/>
          </a:bodyPr>
          <a:lstStyle/>
          <a:p>
            <a:pPr algn="ctr">
              <a:lnSpc>
                <a:spcPts val="2593"/>
              </a:lnSpc>
            </a:pPr>
            <a:r>
              <a:rPr lang="en-US" sz="2800" dirty="0">
                <a:solidFill>
                  <a:srgbClr val="002575"/>
                </a:solidFill>
                <a:latin typeface="Poppins"/>
              </a:rPr>
              <a:t>Listen to Music</a:t>
            </a:r>
          </a:p>
        </p:txBody>
      </p:sp>
    </p:spTree>
    <p:extLst>
      <p:ext uri="{BB962C8B-B14F-4D97-AF65-F5344CB8AC3E}">
        <p14:creationId xmlns:p14="http://schemas.microsoft.com/office/powerpoint/2010/main" val="123975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9479C-F0AE-4906-CB18-6D009AC7931C}"/>
              </a:ext>
            </a:extLst>
          </p:cNvPr>
          <p:cNvSpPr/>
          <p:nvPr/>
        </p:nvSpPr>
        <p:spPr>
          <a:xfrm>
            <a:off x="0" y="0"/>
            <a:ext cx="12192000" cy="6301111"/>
          </a:xfrm>
          <a:prstGeom prst="rect">
            <a:avLst/>
          </a:prstGeom>
          <a:gradFill>
            <a:gsLst>
              <a:gs pos="0">
                <a:srgbClr val="005D32"/>
              </a:gs>
              <a:gs pos="100000">
                <a:srgbClr val="0221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305052" y="4336823"/>
            <a:ext cx="3849735" cy="1981200"/>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890450"/>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005D32"/>
                </a:solidFill>
                <a:latin typeface="Poppins" pitchFamily="2" charset="77"/>
                <a:cs typeface="Poppins" pitchFamily="2" charset="77"/>
              </a:rPr>
              <a:t>WOULD YOU RATHER</a:t>
            </a:r>
            <a:endParaRPr lang="en-US" dirty="0">
              <a:solidFill>
                <a:srgbClr val="005D32"/>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99FDA">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717799"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99FDA">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375138" y="1909115"/>
            <a:ext cx="5484610" cy="523220"/>
          </a:xfrm>
          <a:prstGeom prst="rect">
            <a:avLst/>
          </a:prstGeom>
          <a:noFill/>
        </p:spPr>
        <p:txBody>
          <a:bodyPr wrap="square" rtlCol="0">
            <a:spAutoFit/>
          </a:bodyPr>
          <a:lstStyle/>
          <a:p>
            <a:pPr algn="ctr"/>
            <a:r>
              <a:rPr lang="en-US" sz="2800" dirty="0">
                <a:solidFill>
                  <a:srgbClr val="022179"/>
                </a:solidFill>
                <a:latin typeface="Poppins"/>
              </a:rPr>
              <a:t>Be invisible</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684522" y="1847560"/>
            <a:ext cx="5050278" cy="584775"/>
          </a:xfrm>
          <a:prstGeom prst="rect">
            <a:avLst/>
          </a:prstGeom>
          <a:noFill/>
        </p:spPr>
        <p:txBody>
          <a:bodyPr wrap="square" rtlCol="0">
            <a:spAutoFit/>
          </a:bodyPr>
          <a:lstStyle/>
          <a:p>
            <a:pPr algn="ctr">
              <a:lnSpc>
                <a:spcPts val="3966"/>
              </a:lnSpc>
            </a:pPr>
            <a:r>
              <a:rPr lang="en-US" sz="2800" dirty="0">
                <a:solidFill>
                  <a:srgbClr val="022179"/>
                </a:solidFill>
                <a:latin typeface="Poppins"/>
              </a:rPr>
              <a:t>Have super strength</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Picture 7">
            <a:extLst>
              <a:ext uri="{FF2B5EF4-FFF2-40B4-BE49-F238E27FC236}">
                <a16:creationId xmlns:a16="http://schemas.microsoft.com/office/drawing/2014/main" id="{773B05C3-D358-4C9A-76A3-F6100191CA7E}"/>
              </a:ext>
            </a:extLst>
          </p:cNvPr>
          <p:cNvPicPr>
            <a:picLocks noChangeAspect="1"/>
          </p:cNvPicPr>
          <p:nvPr/>
        </p:nvPicPr>
        <p:blipFill>
          <a:blip r:embed="rId6"/>
          <a:stretch>
            <a:fillRect/>
          </a:stretch>
        </p:blipFill>
        <p:spPr>
          <a:xfrm>
            <a:off x="2028212" y="2995126"/>
            <a:ext cx="2178462" cy="2178462"/>
          </a:xfrm>
          <a:prstGeom prst="rect">
            <a:avLst/>
          </a:prstGeom>
        </p:spPr>
      </p:pic>
      <p:pic>
        <p:nvPicPr>
          <p:cNvPr id="12" name="Picture 11">
            <a:extLst>
              <a:ext uri="{FF2B5EF4-FFF2-40B4-BE49-F238E27FC236}">
                <a16:creationId xmlns:a16="http://schemas.microsoft.com/office/drawing/2014/main" id="{D6B6E5CE-96B0-DB92-2D6C-1135C7E8BD52}"/>
              </a:ext>
            </a:extLst>
          </p:cNvPr>
          <p:cNvPicPr>
            <a:picLocks noChangeAspect="1"/>
          </p:cNvPicPr>
          <p:nvPr/>
        </p:nvPicPr>
        <p:blipFill>
          <a:blip r:embed="rId7"/>
          <a:stretch>
            <a:fillRect/>
          </a:stretch>
        </p:blipFill>
        <p:spPr>
          <a:xfrm>
            <a:off x="8301062" y="3111334"/>
            <a:ext cx="1955375" cy="1955375"/>
          </a:xfrm>
          <a:prstGeom prst="rect">
            <a:avLst/>
          </a:prstGeom>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3457085"/>
          </a:xfrm>
          <a:prstGeom prst="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r>
              <a:rPr lang="en-US" sz="2800" dirty="0">
                <a:solidFill>
                  <a:schemeClr val="bg1"/>
                </a:solidFill>
                <a:latin typeface="Poppins"/>
              </a:rPr>
              <a:t>Discuss intersectionality  </a:t>
            </a: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5D32"/>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3457085"/>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Learn about identity, privilege, and marginalized populations</a:t>
            </a: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3457085"/>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Reflect on how you can choose to learn about intersectionality </a:t>
            </a:r>
          </a:p>
        </p:txBody>
      </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Graphic 7">
            <a:extLst>
              <a:ext uri="{FF2B5EF4-FFF2-40B4-BE49-F238E27FC236}">
                <a16:creationId xmlns:a16="http://schemas.microsoft.com/office/drawing/2014/main" id="{A607BD0E-3D5F-557C-E6F8-1838751D97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657598" y="2116777"/>
            <a:ext cx="914400" cy="914400"/>
          </a:xfrm>
          <a:prstGeom prst="rect">
            <a:avLst/>
          </a:prstGeom>
        </p:spPr>
      </p:pic>
      <p:pic>
        <p:nvPicPr>
          <p:cNvPr id="11" name="Graphic 10">
            <a:extLst>
              <a:ext uri="{FF2B5EF4-FFF2-40B4-BE49-F238E27FC236}">
                <a16:creationId xmlns:a16="http://schemas.microsoft.com/office/drawing/2014/main" id="{DBE0DE53-63EE-5B6B-F708-E1983D8AABD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34505" y="2116777"/>
            <a:ext cx="914400" cy="914400"/>
          </a:xfrm>
          <a:prstGeom prst="rect">
            <a:avLst/>
          </a:prstGeom>
        </p:spPr>
      </p:pic>
      <p:pic>
        <p:nvPicPr>
          <p:cNvPr id="13" name="Graphic 12" descr="Thought bubble with solid fill">
            <a:extLst>
              <a:ext uri="{FF2B5EF4-FFF2-40B4-BE49-F238E27FC236}">
                <a16:creationId xmlns:a16="http://schemas.microsoft.com/office/drawing/2014/main" id="{0249D077-77A1-8CD8-ECB3-80343E9DF1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0002" y="2116777"/>
            <a:ext cx="914400" cy="914400"/>
          </a:xfrm>
          <a:prstGeom prst="rect">
            <a:avLst/>
          </a:prstGeom>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1014647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5D32"/>
                </a:solidFill>
                <a:latin typeface="Poppins" pitchFamily="2" charset="77"/>
                <a:cs typeface="Poppins" pitchFamily="2" charset="77"/>
              </a:rPr>
              <a:t>WHAT IS INTERSECTIONALITY?</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18" name="Content Placeholder 4" descr="Badge Question Mark with solid fill">
            <a:extLst>
              <a:ext uri="{FF2B5EF4-FFF2-40B4-BE49-F238E27FC236}">
                <a16:creationId xmlns:a16="http://schemas.microsoft.com/office/drawing/2014/main" id="{F1E1AB6B-E6C2-A23C-C1BE-0956E89FD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8" y="709512"/>
            <a:ext cx="914400" cy="914400"/>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23912"/>
            <a:ext cx="9974629" cy="4326184"/>
          </a:xfrm>
          <a:prstGeom prst="rect">
            <a:avLst/>
          </a:prstGeom>
          <a:noFill/>
        </p:spPr>
        <p:txBody>
          <a:bodyPr wrap="square" rtlCol="0">
            <a:spAutoFit/>
          </a:bodyPr>
          <a:lstStyle/>
          <a:p>
            <a:pPr marL="723724" lvl="1" indent="-361862">
              <a:lnSpc>
                <a:spcPts val="3260"/>
              </a:lnSpc>
              <a:buFont typeface="Arial"/>
              <a:buChar char="•"/>
            </a:pPr>
            <a:r>
              <a:rPr lang="en-US" sz="2800" dirty="0">
                <a:solidFill>
                  <a:srgbClr val="939598"/>
                </a:solidFill>
                <a:latin typeface="Poppins"/>
              </a:rPr>
              <a:t>Intersectionality is a term that was first introduced by scholar and civil rights advocate </a:t>
            </a:r>
            <a:r>
              <a:rPr lang="en-US" sz="2800" dirty="0" err="1">
                <a:solidFill>
                  <a:srgbClr val="939598"/>
                </a:solidFill>
                <a:latin typeface="Poppins"/>
              </a:rPr>
              <a:t>Kimberlé</a:t>
            </a:r>
            <a:r>
              <a:rPr lang="en-US" sz="2800" dirty="0">
                <a:solidFill>
                  <a:srgbClr val="939598"/>
                </a:solidFill>
                <a:latin typeface="Poppins"/>
              </a:rPr>
              <a:t> Crenshaw in 1989. </a:t>
            </a:r>
          </a:p>
          <a:p>
            <a:pPr marL="723724" lvl="1" indent="-361862">
              <a:lnSpc>
                <a:spcPts val="3260"/>
              </a:lnSpc>
              <a:buFont typeface="Arial"/>
              <a:buChar char="•"/>
            </a:pPr>
            <a:r>
              <a:rPr lang="en-US" sz="2800" dirty="0">
                <a:solidFill>
                  <a:srgbClr val="939598"/>
                </a:solidFill>
                <a:latin typeface="Poppins"/>
              </a:rPr>
              <a:t>To understand intersectionality, you must look at the different parts of people’s identities, and how these intersecting identities can cause folks to experience life different from others. </a:t>
            </a:r>
          </a:p>
          <a:p>
            <a:pPr marL="723724" lvl="1" indent="-361862">
              <a:lnSpc>
                <a:spcPts val="3260"/>
              </a:lnSpc>
              <a:buFont typeface="Arial"/>
              <a:buChar char="•"/>
            </a:pPr>
            <a:r>
              <a:rPr lang="en-US" sz="2800" dirty="0">
                <a:solidFill>
                  <a:srgbClr val="939598"/>
                </a:solidFill>
                <a:latin typeface="Poppins"/>
              </a:rPr>
              <a:t>Identities can sometimes create barriers and challenges that can place people at a disadvantage. </a:t>
            </a:r>
          </a:p>
        </p:txBody>
      </p:sp>
    </p:spTree>
    <p:extLst>
      <p:ext uri="{BB962C8B-B14F-4D97-AF65-F5344CB8AC3E}">
        <p14:creationId xmlns:p14="http://schemas.microsoft.com/office/powerpoint/2010/main" val="424480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23912"/>
            <a:ext cx="9974629" cy="954107"/>
          </a:xfrm>
          <a:prstGeom prst="rect">
            <a:avLst/>
          </a:prstGeom>
          <a:noFill/>
        </p:spPr>
        <p:txBody>
          <a:bodyPr wrap="square" rtlCol="0">
            <a:spAutoFit/>
          </a:bodyPr>
          <a:lstStyle/>
          <a:p>
            <a:r>
              <a:rPr lang="en-US" sz="2800" dirty="0">
                <a:solidFill>
                  <a:srgbClr val="939598"/>
                </a:solidFill>
                <a:latin typeface="Poppins"/>
              </a:rPr>
              <a:t>Some choices you can make to get involved in your community include: </a:t>
            </a:r>
          </a:p>
        </p:txBody>
      </p:sp>
      <p:sp>
        <p:nvSpPr>
          <p:cNvPr id="3" name="Title 1">
            <a:extLst>
              <a:ext uri="{FF2B5EF4-FFF2-40B4-BE49-F238E27FC236}">
                <a16:creationId xmlns:a16="http://schemas.microsoft.com/office/drawing/2014/main" id="{A50651BC-D1B3-3A5C-074E-5994982461D4}"/>
              </a:ext>
            </a:extLst>
          </p:cNvPr>
          <p:cNvSpPr txBox="1">
            <a:spLocks/>
          </p:cNvSpPr>
          <p:nvPr/>
        </p:nvSpPr>
        <p:spPr>
          <a:xfrm>
            <a:off x="1657597" y="832698"/>
            <a:ext cx="1014647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5D32"/>
                </a:solidFill>
                <a:latin typeface="Poppins" pitchFamily="2" charset="77"/>
                <a:cs typeface="Poppins" pitchFamily="2" charset="77"/>
              </a:rPr>
              <a:t>WHAT IS INTERSECTIONALITY?</a:t>
            </a:r>
          </a:p>
        </p:txBody>
      </p:sp>
      <p:pic>
        <p:nvPicPr>
          <p:cNvPr id="9" name="Content Placeholder 4" descr="Badge Question Mark with solid fill">
            <a:extLst>
              <a:ext uri="{FF2B5EF4-FFF2-40B4-BE49-F238E27FC236}">
                <a16:creationId xmlns:a16="http://schemas.microsoft.com/office/drawing/2014/main" id="{D3164BFA-451E-5E0F-B9B2-02E41221D2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198" y="709512"/>
            <a:ext cx="914400" cy="914400"/>
          </a:xfrm>
          <a:prstGeom prst="rect">
            <a:avLst/>
          </a:prstGeom>
        </p:spPr>
      </p:pic>
      <p:sp>
        <p:nvSpPr>
          <p:cNvPr id="12" name="TextBox 11">
            <a:extLst>
              <a:ext uri="{FF2B5EF4-FFF2-40B4-BE49-F238E27FC236}">
                <a16:creationId xmlns:a16="http://schemas.microsoft.com/office/drawing/2014/main" id="{2A315B52-F198-C5DC-4548-4A7F5413D8B2}"/>
              </a:ext>
            </a:extLst>
          </p:cNvPr>
          <p:cNvSpPr txBox="1"/>
          <p:nvPr/>
        </p:nvSpPr>
        <p:spPr>
          <a:xfrm>
            <a:off x="380660" y="2927029"/>
            <a:ext cx="3680702" cy="2485937"/>
          </a:xfrm>
          <a:prstGeom prst="rect">
            <a:avLst/>
          </a:prstGeom>
          <a:noFill/>
        </p:spPr>
        <p:txBody>
          <a:bodyPr wrap="square" rtlCol="0">
            <a:spAutoFit/>
          </a:bodyPr>
          <a:lstStyle/>
          <a:p>
            <a:pPr marL="11113" lvl="1" algn="ctr">
              <a:lnSpc>
                <a:spcPts val="3060"/>
              </a:lnSpc>
            </a:pPr>
            <a:r>
              <a:rPr lang="en-US" sz="2800" dirty="0">
                <a:solidFill>
                  <a:srgbClr val="022179"/>
                </a:solidFill>
                <a:latin typeface="Poppins"/>
              </a:rPr>
              <a:t>You can make a choice to recognize these dynamics faced by folks with intersecting identities. </a:t>
            </a:r>
          </a:p>
        </p:txBody>
      </p:sp>
      <p:sp>
        <p:nvSpPr>
          <p:cNvPr id="13" name="TextBox 12">
            <a:extLst>
              <a:ext uri="{FF2B5EF4-FFF2-40B4-BE49-F238E27FC236}">
                <a16:creationId xmlns:a16="http://schemas.microsoft.com/office/drawing/2014/main" id="{6B972E7D-9A58-A229-0874-874F34800873}"/>
              </a:ext>
            </a:extLst>
          </p:cNvPr>
          <p:cNvSpPr txBox="1"/>
          <p:nvPr/>
        </p:nvSpPr>
        <p:spPr>
          <a:xfrm>
            <a:off x="4530757" y="2927029"/>
            <a:ext cx="4084467" cy="2485937"/>
          </a:xfrm>
          <a:prstGeom prst="rect">
            <a:avLst/>
          </a:prstGeom>
          <a:noFill/>
        </p:spPr>
        <p:txBody>
          <a:bodyPr wrap="square" rtlCol="0">
            <a:spAutoFit/>
          </a:bodyPr>
          <a:lstStyle/>
          <a:p>
            <a:pPr marL="11113" lvl="1" algn="ctr">
              <a:lnSpc>
                <a:spcPts val="3060"/>
              </a:lnSpc>
            </a:pPr>
            <a:r>
              <a:rPr lang="en-US" sz="2800" dirty="0">
                <a:solidFill>
                  <a:srgbClr val="099FDA"/>
                </a:solidFill>
                <a:latin typeface="Poppins"/>
              </a:rPr>
              <a:t>On the other hand, you can also look at how these identities can allow people to have privilege in society. </a:t>
            </a:r>
          </a:p>
        </p:txBody>
      </p:sp>
      <p:sp>
        <p:nvSpPr>
          <p:cNvPr id="14" name="TextBox 13">
            <a:extLst>
              <a:ext uri="{FF2B5EF4-FFF2-40B4-BE49-F238E27FC236}">
                <a16:creationId xmlns:a16="http://schemas.microsoft.com/office/drawing/2014/main" id="{E6F28145-DD60-25B8-23F3-4102FE4F89F4}"/>
              </a:ext>
            </a:extLst>
          </p:cNvPr>
          <p:cNvSpPr txBox="1"/>
          <p:nvPr/>
        </p:nvSpPr>
        <p:spPr>
          <a:xfrm>
            <a:off x="9084619" y="2927029"/>
            <a:ext cx="2719453" cy="1293303"/>
          </a:xfrm>
          <a:prstGeom prst="rect">
            <a:avLst/>
          </a:prstGeom>
          <a:noFill/>
        </p:spPr>
        <p:txBody>
          <a:bodyPr wrap="square" rtlCol="0">
            <a:spAutoFit/>
          </a:bodyPr>
          <a:lstStyle/>
          <a:p>
            <a:pPr marL="11113" lvl="1" algn="ctr">
              <a:lnSpc>
                <a:spcPts val="3060"/>
              </a:lnSpc>
            </a:pPr>
            <a:r>
              <a:rPr lang="en-US" sz="2800" dirty="0">
                <a:solidFill>
                  <a:srgbClr val="005D32"/>
                </a:solidFill>
                <a:latin typeface="Poppins"/>
              </a:rPr>
              <a:t>Let's discuss this in more detail. </a:t>
            </a:r>
          </a:p>
        </p:txBody>
      </p:sp>
    </p:spTree>
    <p:extLst>
      <p:ext uri="{BB962C8B-B14F-4D97-AF65-F5344CB8AC3E}">
        <p14:creationId xmlns:p14="http://schemas.microsoft.com/office/powerpoint/2010/main" val="83897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23912"/>
            <a:ext cx="9974629" cy="1977464"/>
          </a:xfrm>
          <a:prstGeom prst="rect">
            <a:avLst/>
          </a:prstGeom>
          <a:noFill/>
        </p:spPr>
        <p:txBody>
          <a:bodyPr wrap="square" rtlCol="0">
            <a:spAutoFit/>
          </a:bodyPr>
          <a:lstStyle/>
          <a:p>
            <a:pPr>
              <a:lnSpc>
                <a:spcPct val="150000"/>
              </a:lnSpc>
            </a:pPr>
            <a:r>
              <a:rPr lang="en-US" sz="2800" dirty="0">
                <a:solidFill>
                  <a:srgbClr val="939598"/>
                </a:solidFill>
                <a:latin typeface="Poppins"/>
              </a:rPr>
              <a:t>Marginalized populations are groups and communities that experience discrimination and inequality.  Some examples include: </a:t>
            </a:r>
          </a:p>
        </p:txBody>
      </p:sp>
      <p:sp>
        <p:nvSpPr>
          <p:cNvPr id="3" name="Title 1">
            <a:extLst>
              <a:ext uri="{FF2B5EF4-FFF2-40B4-BE49-F238E27FC236}">
                <a16:creationId xmlns:a16="http://schemas.microsoft.com/office/drawing/2014/main" id="{A50651BC-D1B3-3A5C-074E-5994982461D4}"/>
              </a:ext>
            </a:extLst>
          </p:cNvPr>
          <p:cNvSpPr txBox="1">
            <a:spLocks/>
          </p:cNvSpPr>
          <p:nvPr/>
        </p:nvSpPr>
        <p:spPr>
          <a:xfrm>
            <a:off x="1657597" y="832698"/>
            <a:ext cx="1014647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5D32"/>
                </a:solidFill>
                <a:latin typeface="Poppins" pitchFamily="2" charset="77"/>
                <a:cs typeface="Poppins" pitchFamily="2" charset="77"/>
              </a:rPr>
              <a:t>MARGINALIZED POPULATIONS</a:t>
            </a:r>
          </a:p>
        </p:txBody>
      </p:sp>
      <p:sp>
        <p:nvSpPr>
          <p:cNvPr id="12" name="TextBox 11">
            <a:extLst>
              <a:ext uri="{FF2B5EF4-FFF2-40B4-BE49-F238E27FC236}">
                <a16:creationId xmlns:a16="http://schemas.microsoft.com/office/drawing/2014/main" id="{2A315B52-F198-C5DC-4548-4A7F5413D8B2}"/>
              </a:ext>
            </a:extLst>
          </p:cNvPr>
          <p:cNvSpPr txBox="1"/>
          <p:nvPr/>
        </p:nvSpPr>
        <p:spPr>
          <a:xfrm>
            <a:off x="1390390" y="3759140"/>
            <a:ext cx="1673770" cy="954107"/>
          </a:xfrm>
          <a:prstGeom prst="rect">
            <a:avLst/>
          </a:prstGeom>
          <a:solidFill>
            <a:srgbClr val="005D32"/>
          </a:solidFill>
        </p:spPr>
        <p:txBody>
          <a:bodyPr wrap="square" rtlCol="0">
            <a:spAutoFit/>
          </a:bodyPr>
          <a:lstStyle/>
          <a:p>
            <a:pPr algn="ctr"/>
            <a:r>
              <a:rPr lang="en-US" sz="2800" dirty="0">
                <a:solidFill>
                  <a:schemeClr val="bg1"/>
                </a:solidFill>
                <a:latin typeface="Poppins"/>
              </a:rPr>
              <a:t>Senior citizens </a:t>
            </a:r>
          </a:p>
        </p:txBody>
      </p:sp>
      <p:pic>
        <p:nvPicPr>
          <p:cNvPr id="6" name="Graphic 5" descr="Group of women with solid fill">
            <a:extLst>
              <a:ext uri="{FF2B5EF4-FFF2-40B4-BE49-F238E27FC236}">
                <a16:creationId xmlns:a16="http://schemas.microsoft.com/office/drawing/2014/main" id="{DC4702C3-8372-07EA-6C41-8799016A3E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903" y="709512"/>
            <a:ext cx="759377" cy="759377"/>
          </a:xfrm>
          <a:prstGeom prst="rect">
            <a:avLst/>
          </a:prstGeom>
        </p:spPr>
      </p:pic>
      <p:sp>
        <p:nvSpPr>
          <p:cNvPr id="7" name="TextBox 6">
            <a:extLst>
              <a:ext uri="{FF2B5EF4-FFF2-40B4-BE49-F238E27FC236}">
                <a16:creationId xmlns:a16="http://schemas.microsoft.com/office/drawing/2014/main" id="{3A09541E-9508-7E4C-84A1-5A012A33CF91}"/>
              </a:ext>
            </a:extLst>
          </p:cNvPr>
          <p:cNvSpPr txBox="1"/>
          <p:nvPr/>
        </p:nvSpPr>
        <p:spPr>
          <a:xfrm>
            <a:off x="3362017" y="3759140"/>
            <a:ext cx="2813477" cy="954107"/>
          </a:xfrm>
          <a:prstGeom prst="rect">
            <a:avLst/>
          </a:prstGeom>
          <a:solidFill>
            <a:srgbClr val="005D32">
              <a:alpha val="80000"/>
            </a:srgbClr>
          </a:solidFill>
        </p:spPr>
        <p:txBody>
          <a:bodyPr wrap="square" rtlCol="0">
            <a:spAutoFit/>
          </a:bodyPr>
          <a:lstStyle/>
          <a:p>
            <a:pPr algn="ctr"/>
            <a:r>
              <a:rPr lang="en-US" sz="2800" dirty="0">
                <a:solidFill>
                  <a:schemeClr val="bg1"/>
                </a:solidFill>
                <a:latin typeface="Poppins"/>
              </a:rPr>
              <a:t>People with disabilities </a:t>
            </a:r>
          </a:p>
        </p:txBody>
      </p:sp>
      <p:sp>
        <p:nvSpPr>
          <p:cNvPr id="8" name="TextBox 7">
            <a:extLst>
              <a:ext uri="{FF2B5EF4-FFF2-40B4-BE49-F238E27FC236}">
                <a16:creationId xmlns:a16="http://schemas.microsoft.com/office/drawing/2014/main" id="{936921CD-D9B4-066A-5FDD-1BD719E5EB9C}"/>
              </a:ext>
            </a:extLst>
          </p:cNvPr>
          <p:cNvSpPr txBox="1"/>
          <p:nvPr/>
        </p:nvSpPr>
        <p:spPr>
          <a:xfrm>
            <a:off x="6473351" y="3759140"/>
            <a:ext cx="5330721" cy="954107"/>
          </a:xfrm>
          <a:prstGeom prst="rect">
            <a:avLst/>
          </a:prstGeom>
          <a:solidFill>
            <a:srgbClr val="005D32">
              <a:alpha val="60000"/>
            </a:srgbClr>
          </a:solidFill>
        </p:spPr>
        <p:txBody>
          <a:bodyPr wrap="square" rtlCol="0">
            <a:spAutoFit/>
          </a:bodyPr>
          <a:lstStyle/>
          <a:p>
            <a:pPr algn="ctr"/>
            <a:r>
              <a:rPr lang="en-US" sz="2800" dirty="0">
                <a:solidFill>
                  <a:schemeClr val="bg1"/>
                </a:solidFill>
                <a:latin typeface="Poppins"/>
              </a:rPr>
              <a:t>LGBTQ (Gay, Lesbian, Transgender, and Queer) </a:t>
            </a:r>
          </a:p>
        </p:txBody>
      </p:sp>
      <p:sp>
        <p:nvSpPr>
          <p:cNvPr id="11" name="TextBox 10">
            <a:extLst>
              <a:ext uri="{FF2B5EF4-FFF2-40B4-BE49-F238E27FC236}">
                <a16:creationId xmlns:a16="http://schemas.microsoft.com/office/drawing/2014/main" id="{481CB31F-AC98-1DCD-DD32-E6549D804527}"/>
              </a:ext>
            </a:extLst>
          </p:cNvPr>
          <p:cNvSpPr txBox="1"/>
          <p:nvPr/>
        </p:nvSpPr>
        <p:spPr>
          <a:xfrm>
            <a:off x="1615688" y="4937520"/>
            <a:ext cx="5242304" cy="954107"/>
          </a:xfrm>
          <a:prstGeom prst="rect">
            <a:avLst/>
          </a:prstGeom>
          <a:solidFill>
            <a:srgbClr val="005D32">
              <a:alpha val="40000"/>
            </a:srgbClr>
          </a:solidFill>
        </p:spPr>
        <p:txBody>
          <a:bodyPr wrap="square" rtlCol="0">
            <a:spAutoFit/>
          </a:bodyPr>
          <a:lstStyle/>
          <a:p>
            <a:pPr algn="ctr"/>
            <a:r>
              <a:rPr lang="en-US" sz="2800" dirty="0">
                <a:solidFill>
                  <a:srgbClr val="005D32"/>
                </a:solidFill>
                <a:latin typeface="Poppins"/>
              </a:rPr>
              <a:t>BIPOC folks (Black, Indigenous, People of Color)</a:t>
            </a:r>
          </a:p>
        </p:txBody>
      </p:sp>
      <p:sp>
        <p:nvSpPr>
          <p:cNvPr id="15" name="TextBox 14">
            <a:extLst>
              <a:ext uri="{FF2B5EF4-FFF2-40B4-BE49-F238E27FC236}">
                <a16:creationId xmlns:a16="http://schemas.microsoft.com/office/drawing/2014/main" id="{7B7A02D7-AF36-A923-0CE6-559559552673}"/>
              </a:ext>
            </a:extLst>
          </p:cNvPr>
          <p:cNvSpPr txBox="1"/>
          <p:nvPr/>
        </p:nvSpPr>
        <p:spPr>
          <a:xfrm>
            <a:off x="7149589" y="5152963"/>
            <a:ext cx="2623803" cy="523220"/>
          </a:xfrm>
          <a:prstGeom prst="rect">
            <a:avLst/>
          </a:prstGeom>
          <a:solidFill>
            <a:srgbClr val="005D32">
              <a:alpha val="20000"/>
            </a:srgbClr>
          </a:solidFill>
        </p:spPr>
        <p:txBody>
          <a:bodyPr wrap="square" rtlCol="0">
            <a:spAutoFit/>
          </a:bodyPr>
          <a:lstStyle/>
          <a:p>
            <a:pPr algn="ctr"/>
            <a:r>
              <a:rPr lang="en-US" sz="2800" dirty="0">
                <a:solidFill>
                  <a:srgbClr val="005D32"/>
                </a:solidFill>
                <a:latin typeface="Poppins"/>
              </a:rPr>
              <a:t>Women</a:t>
            </a:r>
          </a:p>
        </p:txBody>
      </p:sp>
    </p:spTree>
    <p:extLst>
      <p:ext uri="{BB962C8B-B14F-4D97-AF65-F5344CB8AC3E}">
        <p14:creationId xmlns:p14="http://schemas.microsoft.com/office/powerpoint/2010/main" val="288249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570660" y="2228894"/>
            <a:ext cx="5034494" cy="2870016"/>
          </a:xfrm>
          <a:prstGeom prst="rect">
            <a:avLst/>
          </a:prstGeom>
          <a:noFill/>
        </p:spPr>
        <p:txBody>
          <a:bodyPr wrap="square" rtlCol="0">
            <a:spAutoFit/>
          </a:bodyPr>
          <a:lstStyle/>
          <a:p>
            <a:pPr marL="352425" lvl="1" indent="-352425">
              <a:lnSpc>
                <a:spcPts val="3640"/>
              </a:lnSpc>
              <a:buFont typeface="Arial"/>
              <a:buChar char="•"/>
            </a:pPr>
            <a:r>
              <a:rPr lang="en-US" sz="3200" dirty="0">
                <a:solidFill>
                  <a:srgbClr val="939598"/>
                </a:solidFill>
                <a:latin typeface="Poppins"/>
              </a:rPr>
              <a:t>Race </a:t>
            </a:r>
          </a:p>
          <a:p>
            <a:pPr marL="352425" lvl="1" indent="-352425">
              <a:lnSpc>
                <a:spcPts val="3640"/>
              </a:lnSpc>
              <a:buFont typeface="Arial"/>
              <a:buChar char="•"/>
            </a:pPr>
            <a:r>
              <a:rPr lang="en-US" sz="3200" dirty="0">
                <a:solidFill>
                  <a:srgbClr val="939598"/>
                </a:solidFill>
                <a:latin typeface="Poppins"/>
              </a:rPr>
              <a:t>Gender </a:t>
            </a:r>
          </a:p>
          <a:p>
            <a:pPr marL="352425" lvl="1" indent="-352425">
              <a:lnSpc>
                <a:spcPts val="3640"/>
              </a:lnSpc>
              <a:buFont typeface="Arial"/>
              <a:buChar char="•"/>
            </a:pPr>
            <a:r>
              <a:rPr lang="en-US" sz="3200" dirty="0">
                <a:solidFill>
                  <a:srgbClr val="939598"/>
                </a:solidFill>
                <a:latin typeface="Poppins"/>
              </a:rPr>
              <a:t>Age </a:t>
            </a:r>
          </a:p>
          <a:p>
            <a:pPr marL="352425" lvl="1" indent="-352425">
              <a:lnSpc>
                <a:spcPts val="3640"/>
              </a:lnSpc>
              <a:buFont typeface="Arial"/>
              <a:buChar char="•"/>
            </a:pPr>
            <a:r>
              <a:rPr lang="en-US" sz="3200" dirty="0">
                <a:solidFill>
                  <a:srgbClr val="939598"/>
                </a:solidFill>
                <a:latin typeface="Poppins"/>
              </a:rPr>
              <a:t>Class </a:t>
            </a:r>
          </a:p>
          <a:p>
            <a:pPr marL="352425" lvl="1" indent="-352425">
              <a:lnSpc>
                <a:spcPts val="3640"/>
              </a:lnSpc>
              <a:buFont typeface="Arial"/>
              <a:buChar char="•"/>
            </a:pPr>
            <a:r>
              <a:rPr lang="en-US" sz="3200" dirty="0">
                <a:solidFill>
                  <a:srgbClr val="939598"/>
                </a:solidFill>
                <a:latin typeface="Poppins"/>
              </a:rPr>
              <a:t>Socioeconomic status </a:t>
            </a:r>
          </a:p>
        </p:txBody>
      </p:sp>
      <p:sp>
        <p:nvSpPr>
          <p:cNvPr id="3" name="Title 1">
            <a:extLst>
              <a:ext uri="{FF2B5EF4-FFF2-40B4-BE49-F238E27FC236}">
                <a16:creationId xmlns:a16="http://schemas.microsoft.com/office/drawing/2014/main" id="{A50651BC-D1B3-3A5C-074E-5994982461D4}"/>
              </a:ext>
            </a:extLst>
          </p:cNvPr>
          <p:cNvSpPr txBox="1">
            <a:spLocks/>
          </p:cNvSpPr>
          <p:nvPr/>
        </p:nvSpPr>
        <p:spPr>
          <a:xfrm>
            <a:off x="1657597" y="832698"/>
            <a:ext cx="1014647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5D32"/>
                </a:solidFill>
                <a:latin typeface="Poppins" pitchFamily="2" charset="77"/>
                <a:cs typeface="Poppins" pitchFamily="2" charset="77"/>
              </a:rPr>
              <a:t>WHAT MAKES UP OUR IDENTITY?</a:t>
            </a:r>
          </a:p>
        </p:txBody>
      </p:sp>
      <p:pic>
        <p:nvPicPr>
          <p:cNvPr id="9" name="Graphic 8" descr="School boy with solid fill">
            <a:extLst>
              <a:ext uri="{FF2B5EF4-FFF2-40B4-BE49-F238E27FC236}">
                <a16:creationId xmlns:a16="http://schemas.microsoft.com/office/drawing/2014/main" id="{B3E280ED-DF91-43C9-8885-711DF15BE2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854" y="709512"/>
            <a:ext cx="914400" cy="914400"/>
          </a:xfrm>
          <a:prstGeom prst="rect">
            <a:avLst/>
          </a:prstGeom>
        </p:spPr>
      </p:pic>
      <p:sp>
        <p:nvSpPr>
          <p:cNvPr id="13" name="TextBox 12">
            <a:extLst>
              <a:ext uri="{FF2B5EF4-FFF2-40B4-BE49-F238E27FC236}">
                <a16:creationId xmlns:a16="http://schemas.microsoft.com/office/drawing/2014/main" id="{B17CF4BA-8B47-9C33-DCF1-9456812BB881}"/>
              </a:ext>
            </a:extLst>
          </p:cNvPr>
          <p:cNvSpPr txBox="1"/>
          <p:nvPr/>
        </p:nvSpPr>
        <p:spPr>
          <a:xfrm>
            <a:off x="7731480" y="2228894"/>
            <a:ext cx="4072592" cy="2870016"/>
          </a:xfrm>
          <a:prstGeom prst="rect">
            <a:avLst/>
          </a:prstGeom>
          <a:noFill/>
        </p:spPr>
        <p:txBody>
          <a:bodyPr wrap="square" rtlCol="0">
            <a:spAutoFit/>
          </a:bodyPr>
          <a:lstStyle/>
          <a:p>
            <a:pPr marL="352425" lvl="1" indent="-352425">
              <a:lnSpc>
                <a:spcPts val="3640"/>
              </a:lnSpc>
              <a:buFont typeface="Arial"/>
              <a:buChar char="•"/>
            </a:pPr>
            <a:r>
              <a:rPr lang="en-US" sz="3200" dirty="0">
                <a:solidFill>
                  <a:srgbClr val="939598"/>
                </a:solidFill>
                <a:latin typeface="Poppins"/>
              </a:rPr>
              <a:t>Legal status </a:t>
            </a:r>
          </a:p>
          <a:p>
            <a:pPr marL="352425" lvl="1" indent="-352425">
              <a:lnSpc>
                <a:spcPts val="3640"/>
              </a:lnSpc>
              <a:buFont typeface="Arial"/>
              <a:buChar char="•"/>
            </a:pPr>
            <a:r>
              <a:rPr lang="en-US" sz="3200" dirty="0">
                <a:solidFill>
                  <a:srgbClr val="939598"/>
                </a:solidFill>
                <a:latin typeface="Poppins"/>
              </a:rPr>
              <a:t>Sexual orientation </a:t>
            </a:r>
          </a:p>
          <a:p>
            <a:pPr marL="352425" lvl="1" indent="-352425">
              <a:lnSpc>
                <a:spcPts val="3640"/>
              </a:lnSpc>
              <a:buFont typeface="Arial"/>
              <a:buChar char="•"/>
            </a:pPr>
            <a:r>
              <a:rPr lang="en-US" sz="3200" dirty="0">
                <a:solidFill>
                  <a:srgbClr val="939598"/>
                </a:solidFill>
                <a:latin typeface="Poppins"/>
              </a:rPr>
              <a:t>Religion </a:t>
            </a:r>
          </a:p>
          <a:p>
            <a:pPr marL="352425" lvl="1" indent="-352425">
              <a:lnSpc>
                <a:spcPts val="3640"/>
              </a:lnSpc>
              <a:buFont typeface="Arial"/>
              <a:buChar char="•"/>
            </a:pPr>
            <a:r>
              <a:rPr lang="en-US" sz="3200" dirty="0">
                <a:solidFill>
                  <a:srgbClr val="939598"/>
                </a:solidFill>
                <a:latin typeface="Poppins"/>
              </a:rPr>
              <a:t>Physical or mental ability</a:t>
            </a:r>
          </a:p>
        </p:txBody>
      </p:sp>
      <p:pic>
        <p:nvPicPr>
          <p:cNvPr id="16" name="Picture 15">
            <a:extLst>
              <a:ext uri="{FF2B5EF4-FFF2-40B4-BE49-F238E27FC236}">
                <a16:creationId xmlns:a16="http://schemas.microsoft.com/office/drawing/2014/main" id="{511E0DFC-9772-ECD2-BE6A-392F1CE6D23C}"/>
              </a:ext>
            </a:extLst>
          </p:cNvPr>
          <p:cNvPicPr>
            <a:picLocks noChangeAspect="1"/>
          </p:cNvPicPr>
          <p:nvPr/>
        </p:nvPicPr>
        <p:blipFill>
          <a:blip r:embed="rId6"/>
          <a:stretch>
            <a:fillRect/>
          </a:stretch>
        </p:blipFill>
        <p:spPr>
          <a:xfrm>
            <a:off x="3228395" y="1524001"/>
            <a:ext cx="4753518" cy="4753518"/>
          </a:xfrm>
          <a:prstGeom prst="rect">
            <a:avLst/>
          </a:prstGeom>
        </p:spPr>
      </p:pic>
    </p:spTree>
    <p:extLst>
      <p:ext uri="{BB962C8B-B14F-4D97-AF65-F5344CB8AC3E}">
        <p14:creationId xmlns:p14="http://schemas.microsoft.com/office/powerpoint/2010/main" val="172768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281940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5D32"/>
                </a:solidFill>
                <a:latin typeface="Poppins" pitchFamily="2" charset="77"/>
                <a:cs typeface="Poppins" pitchFamily="2" charset="77"/>
              </a:rPr>
              <a:t>PRIVILEGE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475014" y="1623912"/>
            <a:ext cx="11115304" cy="4435830"/>
          </a:xfrm>
          <a:prstGeom prst="rect">
            <a:avLst/>
          </a:prstGeom>
          <a:noFill/>
        </p:spPr>
        <p:txBody>
          <a:bodyPr wrap="square" rtlCol="0">
            <a:spAutoFit/>
          </a:bodyPr>
          <a:lstStyle/>
          <a:p>
            <a:pPr>
              <a:lnSpc>
                <a:spcPts val="3386"/>
              </a:lnSpc>
            </a:pPr>
            <a:r>
              <a:rPr lang="en-US" sz="2400" dirty="0">
                <a:solidFill>
                  <a:srgbClr val="939598"/>
                </a:solidFill>
                <a:latin typeface="Poppins"/>
              </a:rPr>
              <a:t>We need to make a choice to understand privilege. Privilege happens when people experience advantages simply because of their identity. For example:</a:t>
            </a:r>
            <a:endParaRPr lang="en-US" sz="2400" dirty="0">
              <a:solidFill>
                <a:srgbClr val="939598"/>
              </a:solidFill>
              <a:latin typeface="Poppins"/>
              <a:cs typeface="Poppins"/>
            </a:endParaRPr>
          </a:p>
          <a:p>
            <a:pPr marL="842645" lvl="1" indent="-421005">
              <a:lnSpc>
                <a:spcPts val="3386"/>
              </a:lnSpc>
              <a:buFont typeface="Arial"/>
              <a:buChar char="•"/>
            </a:pPr>
            <a:r>
              <a:rPr lang="en-US" sz="2400" dirty="0">
                <a:solidFill>
                  <a:srgbClr val="939598"/>
                </a:solidFill>
                <a:latin typeface="Poppins"/>
              </a:rPr>
              <a:t>A person with no mobility problems has privilege because it is easier for them to get around in public compared to many people who do have a mobility issue. </a:t>
            </a:r>
            <a:endParaRPr lang="en-US" sz="2400" dirty="0">
              <a:solidFill>
                <a:srgbClr val="939598"/>
              </a:solidFill>
              <a:latin typeface="Poppins"/>
              <a:cs typeface="Poppins"/>
            </a:endParaRPr>
          </a:p>
          <a:p>
            <a:pPr marL="842645" lvl="1" indent="-421005">
              <a:lnSpc>
                <a:spcPts val="3386"/>
              </a:lnSpc>
              <a:buFont typeface="Arial"/>
              <a:buChar char="•"/>
            </a:pPr>
            <a:r>
              <a:rPr lang="en-US" sz="2400" dirty="0">
                <a:solidFill>
                  <a:srgbClr val="939598"/>
                </a:solidFill>
                <a:latin typeface="Poppins"/>
              </a:rPr>
              <a:t>A person who is “average” height and weight has privilege when getting on an airplane because they can move easier through the aisle than someone who is very tall or very wide. </a:t>
            </a:r>
            <a:endParaRPr lang="en-US" sz="2400" dirty="0">
              <a:solidFill>
                <a:srgbClr val="939598"/>
              </a:solidFill>
              <a:latin typeface="Poppins"/>
              <a:cs typeface="Poppins"/>
            </a:endParaRPr>
          </a:p>
          <a:p>
            <a:pPr marL="842645" lvl="1" indent="-421005">
              <a:lnSpc>
                <a:spcPts val="3386"/>
              </a:lnSpc>
              <a:buFont typeface="Arial"/>
              <a:buChar char="•"/>
            </a:pPr>
            <a:r>
              <a:rPr lang="en-US" sz="2400" dirty="0">
                <a:solidFill>
                  <a:srgbClr val="939598"/>
                </a:solidFill>
                <a:latin typeface="Poppins"/>
              </a:rPr>
              <a:t>There are many other examples of how someone has privilege. </a:t>
            </a:r>
            <a:endParaRPr lang="en-US" sz="2400" dirty="0">
              <a:solidFill>
                <a:srgbClr val="939598"/>
              </a:solidFill>
              <a:latin typeface="Poppins"/>
              <a:cs typeface="Poppins"/>
            </a:endParaRPr>
          </a:p>
        </p:txBody>
      </p:sp>
      <p:pic>
        <p:nvPicPr>
          <p:cNvPr id="6" name="Graphic 5" descr="Star with solid fill">
            <a:extLst>
              <a:ext uri="{FF2B5EF4-FFF2-40B4-BE49-F238E27FC236}">
                <a16:creationId xmlns:a16="http://schemas.microsoft.com/office/drawing/2014/main" id="{672B6A8D-A2BF-88A6-C428-879458C1C6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387" y="642929"/>
            <a:ext cx="791214" cy="791214"/>
          </a:xfrm>
          <a:prstGeom prst="rect">
            <a:avLst/>
          </a:prstGeom>
        </p:spPr>
      </p:pic>
    </p:spTree>
    <p:extLst>
      <p:ext uri="{BB962C8B-B14F-4D97-AF65-F5344CB8AC3E}">
        <p14:creationId xmlns:p14="http://schemas.microsoft.com/office/powerpoint/2010/main" val="376119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4C207BE-4EE7-ABB4-51BB-50883005F82C}"/>
              </a:ext>
            </a:extLst>
          </p:cNvPr>
          <p:cNvSpPr/>
          <p:nvPr/>
        </p:nvSpPr>
        <p:spPr>
          <a:xfrm>
            <a:off x="7577755" y="0"/>
            <a:ext cx="4614245" cy="6284854"/>
          </a:xfrm>
          <a:prstGeom prst="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7877883" y="3187082"/>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9415504" y="2264197"/>
            <a:ext cx="723695" cy="668028"/>
            <a:chOff x="8418513" y="1203325"/>
            <a:chExt cx="185737" cy="171450"/>
          </a:xfrm>
          <a:solidFill>
            <a:schemeClr val="bg1"/>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2"/>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436998" y="1886959"/>
            <a:ext cx="3653059" cy="1886414"/>
          </a:xfrm>
          <a:prstGeom prst="rect">
            <a:avLst/>
          </a:prstGeom>
        </p:spPr>
        <p:txBody>
          <a:bodyPr wrap="square" lIns="0" tIns="0" rIns="0" bIns="0" rtlCol="0" anchor="t">
            <a:spAutoFit/>
          </a:bodyPr>
          <a:lstStyle/>
          <a:p>
            <a:pPr algn="ctr">
              <a:lnSpc>
                <a:spcPts val="5040"/>
              </a:lnSpc>
            </a:pPr>
            <a:r>
              <a:rPr lang="en-US" sz="3200" dirty="0">
                <a:solidFill>
                  <a:srgbClr val="939598"/>
                </a:solidFill>
                <a:latin typeface="Poppins"/>
              </a:rPr>
              <a:t>What are other ways you can </a:t>
            </a:r>
          </a:p>
          <a:p>
            <a:pPr algn="ctr">
              <a:lnSpc>
                <a:spcPts val="5040"/>
              </a:lnSpc>
            </a:pPr>
            <a:r>
              <a:rPr lang="en-US" sz="3200" dirty="0">
                <a:solidFill>
                  <a:srgbClr val="939598"/>
                </a:solidFill>
                <a:latin typeface="Poppins"/>
              </a:rPr>
              <a:t> have privilege? </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3"/>
          <a:srcRect/>
          <a:stretch/>
        </p:blipFill>
        <p:spPr>
          <a:xfrm>
            <a:off x="8882743" y="209633"/>
            <a:ext cx="3155702" cy="433295"/>
          </a:xfrm>
          <a:prstGeom prst="rect">
            <a:avLst/>
          </a:prstGeom>
        </p:spPr>
      </p:pic>
      <p:pic>
        <p:nvPicPr>
          <p:cNvPr id="5" name="Picture 4">
            <a:extLst>
              <a:ext uri="{FF2B5EF4-FFF2-40B4-BE49-F238E27FC236}">
                <a16:creationId xmlns:a16="http://schemas.microsoft.com/office/drawing/2014/main" id="{3268EE33-3069-2035-E9F8-128F3BB657C4}"/>
              </a:ext>
            </a:extLst>
          </p:cNvPr>
          <p:cNvPicPr>
            <a:picLocks noChangeAspect="1"/>
          </p:cNvPicPr>
          <p:nvPr/>
        </p:nvPicPr>
        <p:blipFill>
          <a:blip r:embed="rId4"/>
          <a:stretch>
            <a:fillRect/>
          </a:stretch>
        </p:blipFill>
        <p:spPr>
          <a:xfrm>
            <a:off x="4090057" y="810553"/>
            <a:ext cx="4350904" cy="5421086"/>
          </a:xfrm>
          <a:prstGeom prst="rect">
            <a:avLst/>
          </a:prstGeom>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81797E-9326-4A4B-B71D-C422E6A8B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96068D-A726-4A17-9B7B-E33ED5011A46}">
  <ds:schemaRefs>
    <ds:schemaRef ds:uri="http://schemas.microsoft.com/sharepoint/v3/contenttype/forms"/>
  </ds:schemaRefs>
</ds:datastoreItem>
</file>

<file path=customXml/itemProps3.xml><?xml version="1.0" encoding="utf-8"?>
<ds:datastoreItem xmlns:ds="http://schemas.openxmlformats.org/officeDocument/2006/customXml" ds:itemID="{8EB49C1A-C0FA-48FE-A534-36ABA6CD7A8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2234</TotalTime>
  <Words>541</Words>
  <Application>Microsoft Office PowerPoint</Application>
  <PresentationFormat>Widescreen</PresentationFormat>
  <Paragraphs>69</Paragraphs>
  <Slides>14</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Poppins</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44</cp:revision>
  <dcterms:created xsi:type="dcterms:W3CDTF">2023-01-04T20:45:09Z</dcterms:created>
  <dcterms:modified xsi:type="dcterms:W3CDTF">2023-06-30T21:46:16Z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